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4" r:id="rId3"/>
    <p:sldId id="258" r:id="rId4"/>
    <p:sldId id="273" r:id="rId5"/>
    <p:sldId id="274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302" r:id="rId14"/>
    <p:sldId id="303" r:id="rId15"/>
    <p:sldId id="304" r:id="rId16"/>
    <p:sldId id="301" r:id="rId17"/>
    <p:sldId id="283" r:id="rId18"/>
    <p:sldId id="297" r:id="rId19"/>
    <p:sldId id="296" r:id="rId20"/>
    <p:sldId id="284" r:id="rId21"/>
    <p:sldId id="285" r:id="rId22"/>
    <p:sldId id="298" r:id="rId23"/>
    <p:sldId id="299" r:id="rId24"/>
    <p:sldId id="300" r:id="rId25"/>
    <p:sldId id="286" r:id="rId26"/>
    <p:sldId id="290" r:id="rId27"/>
    <p:sldId id="287" r:id="rId28"/>
    <p:sldId id="288" r:id="rId29"/>
    <p:sldId id="289" r:id="rId30"/>
    <p:sldId id="291" r:id="rId31"/>
    <p:sldId id="295" r:id="rId32"/>
    <p:sldId id="292" r:id="rId33"/>
  </p:sldIdLst>
  <p:sldSz cx="9144000" cy="6858000" type="screen4x3"/>
  <p:notesSz cx="6797675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340" autoAdjust="0"/>
  </p:normalViewPr>
  <p:slideViewPr>
    <p:cSldViewPr snapToGrid="0" snapToObjects="1" showGuides="1">
      <p:cViewPr>
        <p:scale>
          <a:sx n="54" d="100"/>
          <a:sy n="54" d="100"/>
        </p:scale>
        <p:origin x="-3216" y="-232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0CB4-EA97-4262-8BD3-BE19318BB1EC}" type="datetimeFigureOut">
              <a:rPr lang="en-AU" smtClean="0"/>
              <a:t>8/02/13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79F4A-6DC0-4B2A-B16E-B578BACF14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47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12967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4146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0649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69246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85778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86174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083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86174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 typeface="Arial"/>
              <a:buChar char="•"/>
            </a:pP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0837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86174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628650" lvl="1" indent="-171450">
              <a:buFont typeface="Arial"/>
              <a:buChar char="•"/>
            </a:pP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0837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86174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lvl="0" indent="-171450">
              <a:buFont typeface="Arial"/>
              <a:buChar char="•"/>
            </a:pP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0837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86174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lvl="0" indent="-171450">
              <a:buFont typeface="Arial"/>
              <a:buChar char="•"/>
            </a:pP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0837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86174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81997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06234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61070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8766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65235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103102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12186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52319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74668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103102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74668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204668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lvl="0" indent="-171450">
              <a:buFont typeface="Arial"/>
              <a:buChar char="•"/>
            </a:pP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74668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57017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lvl="0" indent="-171450">
              <a:buFont typeface="Arial"/>
              <a:buChar char="•"/>
            </a:pP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74668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204668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114546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90873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" baseline="0" dirty="0"/>
          </a:p>
        </p:txBody>
      </p:sp>
    </p:spTree>
    <p:extLst>
      <p:ext uri="{BB962C8B-B14F-4D97-AF65-F5344CB8AC3E}">
        <p14:creationId xmlns:p14="http://schemas.microsoft.com/office/powerpoint/2010/main" val="2253347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204668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4514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120029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2399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103102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6522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84821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49932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46974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35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86174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0748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3586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136957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44948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120029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2925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86174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6829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69246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389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chemeClr val="accent1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chemeClr val="accent1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3616753"/>
            <a:ext cx="7772400" cy="166196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en-NZ" dirty="0">
                <a:solidFill>
                  <a:srgbClr val="0664A2"/>
                </a:solidFill>
              </a:rPr>
              <a:t>Collaborating with the Public Sector</a:t>
            </a:r>
            <a:endParaRPr lang="en" dirty="0">
              <a:solidFill>
                <a:srgbClr val="0664A2"/>
              </a:solidFill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subTitle" idx="2"/>
          </p:nvPr>
        </p:nvSpPr>
        <p:spPr>
          <a:xfrm>
            <a:off x="685800" y="3361987"/>
            <a:ext cx="7772400" cy="36930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/>
            <a:r>
              <a:rPr lang="en-NZ" sz="1200" dirty="0" smtClean="0">
                <a:solidFill>
                  <a:srgbClr val="AB6503"/>
                </a:solidFill>
              </a:rPr>
              <a:t>BUSINESS &amp; STRATEGY</a:t>
            </a:r>
            <a:r>
              <a:rPr lang="en" sz="1200" dirty="0" smtClean="0">
                <a:solidFill>
                  <a:srgbClr val="AB6503"/>
                </a:solidFill>
              </a:rPr>
              <a:t>  </a:t>
            </a:r>
            <a:r>
              <a:rPr lang="en" sz="1200" dirty="0">
                <a:solidFill>
                  <a:srgbClr val="999999"/>
                </a:solidFill>
              </a:rPr>
              <a:t>| </a:t>
            </a:r>
            <a:r>
              <a:rPr lang="en" sz="1200" dirty="0">
                <a:solidFill>
                  <a:srgbClr val="AB6503"/>
                </a:solidFill>
              </a:rPr>
              <a:t> </a:t>
            </a:r>
            <a:r>
              <a:rPr lang="en" sz="1200" dirty="0" smtClean="0">
                <a:solidFill>
                  <a:srgbClr val="AB6503"/>
                </a:solidFill>
              </a:rPr>
              <a:t>DAVID CALCULLI  </a:t>
            </a:r>
            <a:r>
              <a:rPr lang="en" sz="1200" dirty="0">
                <a:solidFill>
                  <a:srgbClr val="999999"/>
                </a:solidFill>
              </a:rPr>
              <a:t>| </a:t>
            </a:r>
            <a:r>
              <a:rPr lang="en" sz="1200" dirty="0">
                <a:solidFill>
                  <a:srgbClr val="AB6503"/>
                </a:solidFill>
              </a:rPr>
              <a:t> </a:t>
            </a:r>
            <a:r>
              <a:rPr lang="en" sz="1200" dirty="0" smtClean="0">
                <a:solidFill>
                  <a:srgbClr val="AB6503"/>
                </a:solidFill>
              </a:rPr>
              <a:t>8 FEBRUARY </a:t>
            </a:r>
            <a:r>
              <a:rPr lang="en" sz="1200" dirty="0">
                <a:solidFill>
                  <a:srgbClr val="AB6503"/>
                </a:solidFill>
              </a:rPr>
              <a:t>2013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10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64320" y="1729211"/>
            <a:ext cx="2716040" cy="1416098"/>
          </a:xfrm>
          <a:prstGeom prst="roundRect">
            <a:avLst>
              <a:gd name="adj" fmla="val 57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Political Level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64320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Executive Level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64320" y="4319260"/>
            <a:ext cx="2716040" cy="1956281"/>
          </a:xfrm>
          <a:prstGeom prst="roundRect">
            <a:avLst>
              <a:gd name="adj" fmla="val 586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Operational Level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7" name="Elbow Connector 6"/>
          <p:cNvCxnSpPr>
            <a:stCxn id="3" idx="3"/>
            <a:endCxn id="12" idx="1"/>
          </p:cNvCxnSpPr>
          <p:nvPr/>
        </p:nvCxnSpPr>
        <p:spPr>
          <a:xfrm>
            <a:off x="3250194" y="2005343"/>
            <a:ext cx="614126" cy="43191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34154" y="1729212"/>
            <a:ext cx="2716040" cy="552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MINISTER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16" name="Elbow Connector 15"/>
          <p:cNvCxnSpPr>
            <a:stCxn id="8" idx="3"/>
            <a:endCxn id="12" idx="1"/>
          </p:cNvCxnSpPr>
          <p:nvPr/>
        </p:nvCxnSpPr>
        <p:spPr>
          <a:xfrm flipV="1">
            <a:off x="3250194" y="2437260"/>
            <a:ext cx="614126" cy="43191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34154" y="2593048"/>
            <a:ext cx="2716040" cy="5522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SECRETARY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19" name="Elbow Connector 18"/>
          <p:cNvCxnSpPr>
            <a:stCxn id="10" idx="3"/>
            <a:endCxn id="15" idx="1"/>
          </p:cNvCxnSpPr>
          <p:nvPr/>
        </p:nvCxnSpPr>
        <p:spPr>
          <a:xfrm>
            <a:off x="3250194" y="4875670"/>
            <a:ext cx="614126" cy="4217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4" idx="3"/>
            <a:endCxn id="15" idx="1"/>
          </p:cNvCxnSpPr>
          <p:nvPr/>
        </p:nvCxnSpPr>
        <p:spPr>
          <a:xfrm flipV="1">
            <a:off x="3250194" y="5297401"/>
            <a:ext cx="614126" cy="7121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34154" y="4319261"/>
            <a:ext cx="2716040" cy="1112818"/>
          </a:xfrm>
          <a:prstGeom prst="roundRect">
            <a:avLst>
              <a:gd name="adj" fmla="val 586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PUBLIC SERVANTS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4154" y="5743655"/>
            <a:ext cx="2716040" cy="531887"/>
          </a:xfrm>
          <a:prstGeom prst="roundRect">
            <a:avLst>
              <a:gd name="adj" fmla="val 586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SUPPLY CHAIN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24" name="Straight Arrow Connector 23"/>
          <p:cNvCxnSpPr>
            <a:stCxn id="9" idx="3"/>
            <a:endCxn id="13" idx="1"/>
          </p:cNvCxnSpPr>
          <p:nvPr/>
        </p:nvCxnSpPr>
        <p:spPr>
          <a:xfrm>
            <a:off x="3250194" y="3732285"/>
            <a:ext cx="6141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34154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EXECUTIVES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8" name="Shape 31"/>
          <p:cNvSpPr txBox="1">
            <a:spLocks/>
          </p:cNvSpPr>
          <p:nvPr/>
        </p:nvSpPr>
        <p:spPr>
          <a:xfrm>
            <a:off x="457200" y="679004"/>
            <a:ext cx="7677600" cy="738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/>
            <a:r>
              <a:rPr lang="en" dirty="0" smtClean="0">
                <a:solidFill>
                  <a:srgbClr val="0664A2"/>
                </a:solidFill>
              </a:rPr>
              <a:t>Thinking of levels</a:t>
            </a:r>
            <a:endParaRPr lang="en" dirty="0">
              <a:solidFill>
                <a:srgbClr val="06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865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36407 -4.0740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36528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36407 -3.703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3" grpId="0" animBg="1"/>
      <p:bldP spid="8" grpId="0" animBg="1"/>
      <p:bldP spid="10" grpId="0" animBg="1"/>
      <p:bldP spid="1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7677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>
              <a:buNone/>
            </a:pPr>
            <a:r>
              <a:rPr lang="en" dirty="0" smtClean="0">
                <a:solidFill>
                  <a:srgbClr val="0664A2"/>
                </a:solidFill>
              </a:rPr>
              <a:t>Thinking of levels</a:t>
            </a:r>
            <a:endParaRPr lang="en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11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6311" y="1729211"/>
            <a:ext cx="2716040" cy="1416098"/>
          </a:xfrm>
          <a:prstGeom prst="roundRect">
            <a:avLst>
              <a:gd name="adj" fmla="val 57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Political Level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6311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Executive Level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6311" y="4319260"/>
            <a:ext cx="2716040" cy="1956281"/>
          </a:xfrm>
          <a:prstGeom prst="roundRect">
            <a:avLst>
              <a:gd name="adj" fmla="val 586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Operational Level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24" name="Straight Arrow Connector 23"/>
          <p:cNvCxnSpPr>
            <a:stCxn id="9" idx="3"/>
            <a:endCxn id="13" idx="1"/>
          </p:cNvCxnSpPr>
          <p:nvPr/>
        </p:nvCxnSpPr>
        <p:spPr>
          <a:xfrm flipH="1">
            <a:off x="536311" y="3732285"/>
            <a:ext cx="27032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23521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Executive Level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061638" y="1804943"/>
            <a:ext cx="967563" cy="2202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Down Arrow 10"/>
          <p:cNvSpPr/>
          <p:nvPr/>
        </p:nvSpPr>
        <p:spPr>
          <a:xfrm rot="10800000">
            <a:off x="4065175" y="4319260"/>
            <a:ext cx="967563" cy="195628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5273748" y="2114094"/>
            <a:ext cx="270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/>
              <a:t>Outcomes</a:t>
            </a:r>
            <a:endParaRPr lang="en-NZ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6148" y="4974234"/>
            <a:ext cx="270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6240852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>
                <a:solidFill>
                  <a:srgbClr val="0664A2"/>
                </a:solidFill>
              </a:rPr>
              <a:t>When </a:t>
            </a:r>
            <a:r>
              <a:rPr lang="en-NZ" sz="3200" dirty="0" smtClean="0">
                <a:solidFill>
                  <a:srgbClr val="0664A2"/>
                </a:solidFill>
              </a:rPr>
              <a:t>Outcomes don’t match Outputs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12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3740"/>
            <a:ext cx="740026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The best place to find efficiency gains</a:t>
            </a:r>
          </a:p>
          <a:p>
            <a:pPr marL="342900" lvl="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The best place to solve a headache</a:t>
            </a:r>
          </a:p>
          <a:p>
            <a:pPr marL="342900" lvl="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The best place to realise your value proposition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145934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Enterprise Architecture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13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3740"/>
            <a:ext cx="78966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Business meets IT</a:t>
            </a:r>
          </a:p>
          <a:p>
            <a:pPr marL="342900" lvl="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The Business has requirements; IT has requirements</a:t>
            </a:r>
          </a:p>
          <a:p>
            <a:pPr marL="342900" lvl="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Business wants to deliver an innovative outcomes</a:t>
            </a:r>
          </a:p>
        </p:txBody>
      </p:sp>
    </p:spTree>
    <p:extLst>
      <p:ext uri="{BB962C8B-B14F-4D97-AF65-F5344CB8AC3E}">
        <p14:creationId xmlns:p14="http://schemas.microsoft.com/office/powerpoint/2010/main" val="239885513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Enterprise Architecture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14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3740"/>
            <a:ext cx="7896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The Roadmap – it’s your friend</a:t>
            </a:r>
          </a:p>
          <a:p>
            <a:pPr marL="342900" lvl="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TOGAF, MIKE2.0, Dragon1 EA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b="1" dirty="0" smtClean="0"/>
              <a:t>Assist CIOs</a:t>
            </a:r>
            <a:r>
              <a:rPr lang="en-NZ" sz="2400" dirty="0" smtClean="0"/>
              <a:t> </a:t>
            </a:r>
            <a:br>
              <a:rPr lang="en-NZ" sz="2400" dirty="0" smtClean="0"/>
            </a:br>
            <a:r>
              <a:rPr lang="en-NZ" sz="2400" dirty="0" smtClean="0"/>
              <a:t>Provide plans easy to integrate into roadmaps</a:t>
            </a:r>
          </a:p>
        </p:txBody>
      </p:sp>
    </p:spTree>
    <p:extLst>
      <p:ext uri="{BB962C8B-B14F-4D97-AF65-F5344CB8AC3E}">
        <p14:creationId xmlns:p14="http://schemas.microsoft.com/office/powerpoint/2010/main" val="38043406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802114"/>
            <a:ext cx="7677600" cy="61552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2800" dirty="0" smtClean="0">
                <a:solidFill>
                  <a:srgbClr val="0664A2"/>
                </a:solidFill>
              </a:rPr>
              <a:t>TOGAF definition of Enterprise Architecture</a:t>
            </a:r>
            <a:endParaRPr lang="en-NZ" sz="28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15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1790700"/>
            <a:ext cx="7499800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Helvetica Neue Light"/>
                <a:cs typeface="Helvetica Neue Light"/>
              </a:rPr>
              <a:t>“The purpose of enterprise architecture is to </a:t>
            </a:r>
            <a:r>
              <a:rPr lang="en-US" sz="2000" b="1" dirty="0" smtClean="0">
                <a:latin typeface="Helvetica Neue"/>
                <a:cs typeface="Helvetica Neue"/>
              </a:rPr>
              <a:t>optimize </a:t>
            </a:r>
            <a:r>
              <a:rPr lang="en-US" sz="2000" dirty="0" smtClean="0">
                <a:latin typeface="Helvetica Neue Light"/>
                <a:cs typeface="Helvetica Neue Light"/>
              </a:rPr>
              <a:t>across </a:t>
            </a:r>
            <a:br>
              <a:rPr lang="en-US" sz="2000" dirty="0" smtClean="0">
                <a:latin typeface="Helvetica Neue Light"/>
                <a:cs typeface="Helvetica Neue Light"/>
              </a:rPr>
            </a:br>
            <a:r>
              <a:rPr lang="en-US" sz="2000" dirty="0" smtClean="0">
                <a:latin typeface="Helvetica Neue Light"/>
                <a:cs typeface="Helvetica Neue Light"/>
              </a:rPr>
              <a:t>the enterprise the often fragmented legacy of processes </a:t>
            </a:r>
            <a:br>
              <a:rPr lang="en-US" sz="2000" dirty="0" smtClean="0">
                <a:latin typeface="Helvetica Neue Light"/>
                <a:cs typeface="Helvetica Neue Light"/>
              </a:rPr>
            </a:br>
            <a:r>
              <a:rPr lang="en-US" sz="2000" dirty="0" smtClean="0">
                <a:latin typeface="Helvetica Neue Light"/>
                <a:cs typeface="Helvetica Neue Light"/>
              </a:rPr>
              <a:t>(both manual and automated) into an integrated environment that is </a:t>
            </a:r>
            <a:r>
              <a:rPr lang="en-US" sz="2000" b="1" dirty="0" smtClean="0">
                <a:latin typeface="Helvetica Neue"/>
                <a:cs typeface="Helvetica Neue"/>
              </a:rPr>
              <a:t>responsive to change </a:t>
            </a:r>
            <a:r>
              <a:rPr lang="en-US" sz="2000" dirty="0" smtClean="0">
                <a:latin typeface="Helvetica Neue Light"/>
                <a:cs typeface="Helvetica Neue Light"/>
              </a:rPr>
              <a:t>and supportive of the delivery of the business strategy.” </a:t>
            </a:r>
          </a:p>
          <a:p>
            <a:pPr algn="r">
              <a:lnSpc>
                <a:spcPct val="200000"/>
              </a:lnSpc>
            </a:pPr>
            <a:r>
              <a:rPr lang="en-US" sz="2000" dirty="0" smtClean="0">
                <a:latin typeface="Helvetica Neue Light"/>
                <a:cs typeface="Helvetica Neue Light"/>
              </a:rPr>
              <a:t> - TOGAF v9 Framework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857710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The Big Four ‘Innovative’ Outcomes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16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601" y="2099340"/>
            <a:ext cx="3683000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300000"/>
              </a:lnSpc>
            </a:pPr>
            <a:r>
              <a:rPr lang="en-NZ" sz="3200" b="1" dirty="0" smtClean="0"/>
              <a:t>Social</a:t>
            </a:r>
          </a:p>
          <a:p>
            <a:pPr lvl="0" algn="ctr">
              <a:lnSpc>
                <a:spcPct val="300000"/>
              </a:lnSpc>
            </a:pPr>
            <a:r>
              <a:rPr lang="en-NZ" sz="3200" b="1" dirty="0" smtClean="0"/>
              <a:t>Mobile</a:t>
            </a:r>
            <a:endParaRPr lang="en-NZ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18001" y="2099340"/>
            <a:ext cx="3683000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300000"/>
              </a:lnSpc>
            </a:pPr>
            <a:r>
              <a:rPr lang="en-NZ" sz="3200" b="1" dirty="0" smtClean="0"/>
              <a:t>Big Data</a:t>
            </a:r>
          </a:p>
          <a:p>
            <a:pPr lvl="0" algn="ctr">
              <a:lnSpc>
                <a:spcPct val="300000"/>
              </a:lnSpc>
            </a:pPr>
            <a:r>
              <a:rPr lang="en-NZ" sz="3200" b="1" dirty="0" smtClean="0"/>
              <a:t>Cloud and </a:t>
            </a:r>
            <a:r>
              <a:rPr lang="en-NZ" sz="3200" b="1" i="1" dirty="0" smtClean="0"/>
              <a:t>X</a:t>
            </a:r>
            <a:r>
              <a:rPr lang="en-NZ" sz="3200" b="1" dirty="0" smtClean="0"/>
              <a:t>aaS</a:t>
            </a:r>
            <a:endParaRPr lang="en-NZ" sz="1800" b="1" dirty="0"/>
          </a:p>
        </p:txBody>
      </p:sp>
    </p:spTree>
    <p:extLst>
      <p:ext uri="{BB962C8B-B14F-4D97-AF65-F5344CB8AC3E}">
        <p14:creationId xmlns:p14="http://schemas.microsoft.com/office/powerpoint/2010/main" val="172748901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37872" y="1464929"/>
            <a:ext cx="2140299" cy="10898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4381081" y="1462386"/>
            <a:ext cx="2893926" cy="10898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17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0782" y="1462386"/>
            <a:ext cx="4953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>
                <a:solidFill>
                  <a:srgbClr val="0664A2"/>
                </a:solidFill>
              </a:rPr>
              <a:t>Open  Source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7633" y="3128934"/>
            <a:ext cx="3454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Corporate Information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A data system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‘Single source of Truth’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Intellectual Property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9231" y="3128935"/>
            <a:ext cx="34543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Open as in ‘accessible’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Open Government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NZ" sz="2000" dirty="0" smtClean="0"/>
              <a:t>Proactive Disclosure</a:t>
            </a:r>
          </a:p>
        </p:txBody>
      </p:sp>
      <p:cxnSp>
        <p:nvCxnSpPr>
          <p:cNvPr id="10" name="Elbow Connector 9"/>
          <p:cNvCxnSpPr>
            <a:stCxn id="12" idx="1"/>
          </p:cNvCxnSpPr>
          <p:nvPr/>
        </p:nvCxnSpPr>
        <p:spPr>
          <a:xfrm rot="10800000">
            <a:off x="4901635" y="2554826"/>
            <a:ext cx="395999" cy="2159159"/>
          </a:xfrm>
          <a:prstGeom prst="bentConnector2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3" idx="0"/>
            <a:endCxn id="11" idx="2"/>
          </p:cNvCxnSpPr>
          <p:nvPr/>
        </p:nvCxnSpPr>
        <p:spPr>
          <a:xfrm rot="5400000" flipH="1" flipV="1">
            <a:off x="2735154" y="2556068"/>
            <a:ext cx="574111" cy="571625"/>
          </a:xfrm>
          <a:prstGeom prst="bentConnector3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79589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18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0782" y="1462386"/>
            <a:ext cx="4953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>
                <a:solidFill>
                  <a:srgbClr val="0664A2"/>
                </a:solidFill>
              </a:rPr>
              <a:t>Open </a:t>
            </a:r>
            <a:r>
              <a:rPr lang="en-NZ" sz="6000" dirty="0" smtClean="0">
                <a:solidFill>
                  <a:srgbClr val="0664A2"/>
                </a:solidFill>
              </a:rPr>
              <a:t> Source</a:t>
            </a:r>
            <a:endParaRPr lang="en-NZ" sz="6000" dirty="0">
              <a:solidFill>
                <a:srgbClr val="0664A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2834860"/>
            <a:ext cx="8048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‘Open Source’ is a technical term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Educate your buyer before talking technology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Empower your buyer with a domain-alike equivalent of Open Source Software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66018523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It’s not about Open Source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19</a:t>
            </a:fld>
            <a:endParaRPr lang="en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06995" y="2647507"/>
            <a:ext cx="3285461" cy="2434856"/>
            <a:chOff x="2806995" y="2647507"/>
            <a:chExt cx="3285461" cy="2434856"/>
          </a:xfrm>
        </p:grpSpPr>
        <p:sp>
          <p:nvSpPr>
            <p:cNvPr id="2" name="Frame 1"/>
            <p:cNvSpPr/>
            <p:nvPr/>
          </p:nvSpPr>
          <p:spPr>
            <a:xfrm>
              <a:off x="2806995" y="2647507"/>
              <a:ext cx="3285461" cy="243485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81153" y="3510992"/>
              <a:ext cx="2126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4000" dirty="0" smtClean="0"/>
                <a:t>Solution</a:t>
              </a:r>
              <a:endParaRPr lang="en-NZ" sz="4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58140" y="3997842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Drupal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Configured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Custom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Protected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Configured DNS settings</a:t>
            </a:r>
            <a:endParaRPr lang="en-NZ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2859"/>
            <a:ext cx="368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What you see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31895644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173 -0.165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2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WHOIS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015710"/>
            <a:ext cx="8048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Developed Drupal sites for design agency, including an iPhone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Integrated </a:t>
            </a:r>
            <a:r>
              <a:rPr lang="en-NZ" sz="2800" dirty="0" err="1" smtClean="0"/>
              <a:t>CiviCRM</a:t>
            </a:r>
            <a:r>
              <a:rPr lang="en-NZ" sz="2800" dirty="0" smtClean="0"/>
              <a:t> with Drupal, </a:t>
            </a:r>
            <a:r>
              <a:rPr lang="en-NZ" sz="2800" dirty="0" err="1" smtClean="0"/>
              <a:t>OpenLDAP</a:t>
            </a:r>
            <a:r>
              <a:rPr lang="en-NZ" sz="2800" dirty="0" smtClean="0"/>
              <a:t> and </a:t>
            </a:r>
            <a:r>
              <a:rPr lang="en-NZ" sz="2800" dirty="0" err="1" smtClean="0"/>
              <a:t>Zend</a:t>
            </a:r>
            <a:r>
              <a:rPr lang="en-NZ" sz="2800" dirty="0" smtClean="0"/>
              <a:t> Framework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Create ECM-based solutions for large enterprise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Work exclusively with the Public Sector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2505318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It’s not about Open Source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20</a:t>
            </a:fld>
            <a:endParaRPr lang="en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06995" y="2647507"/>
            <a:ext cx="3285461" cy="2434856"/>
            <a:chOff x="2806995" y="2647507"/>
            <a:chExt cx="3285461" cy="2434856"/>
          </a:xfrm>
        </p:grpSpPr>
        <p:sp>
          <p:nvSpPr>
            <p:cNvPr id="2" name="Frame 1"/>
            <p:cNvSpPr/>
            <p:nvPr/>
          </p:nvSpPr>
          <p:spPr>
            <a:xfrm>
              <a:off x="2806995" y="2647507"/>
              <a:ext cx="3285461" cy="243485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81153" y="3510992"/>
              <a:ext cx="2126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4000" dirty="0" smtClean="0"/>
                <a:t>Solution</a:t>
              </a:r>
              <a:endParaRPr lang="en-NZ" sz="4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6902" y="3997842"/>
            <a:ext cx="540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This application contains information that is owned by my organisation.</a:t>
            </a:r>
            <a:endParaRPr lang="en-NZ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372859"/>
            <a:ext cx="368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What they see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93899076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173 -0.165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dvAuto="2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It is about Open Source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21</a:t>
            </a:fld>
            <a:endParaRPr lang="en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68404" y="3861769"/>
            <a:ext cx="3285461" cy="2434856"/>
            <a:chOff x="2806995" y="2647507"/>
            <a:chExt cx="3285461" cy="2434856"/>
          </a:xfrm>
        </p:grpSpPr>
        <p:sp>
          <p:nvSpPr>
            <p:cNvPr id="2" name="Frame 1"/>
            <p:cNvSpPr/>
            <p:nvPr/>
          </p:nvSpPr>
          <p:spPr>
            <a:xfrm>
              <a:off x="2806995" y="2647507"/>
              <a:ext cx="3285461" cy="243485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81153" y="3202649"/>
              <a:ext cx="21265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dirty="0" smtClean="0"/>
                <a:t>Their</a:t>
              </a:r>
            </a:p>
            <a:p>
              <a:pPr algn="ctr"/>
              <a:r>
                <a:rPr lang="en-NZ" sz="4000" dirty="0" smtClean="0"/>
                <a:t>Solution</a:t>
              </a:r>
              <a:endParaRPr lang="en-NZ" sz="4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199" y="2015710"/>
            <a:ext cx="7896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Educate your government clients about the merit of Open Source</a:t>
            </a:r>
          </a:p>
          <a:p>
            <a:endParaRPr lang="en-N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Give them the tools and materials to educate their superiors </a:t>
            </a:r>
          </a:p>
          <a:p>
            <a:endParaRPr lang="en-N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Let them create </a:t>
            </a:r>
            <a:r>
              <a:rPr lang="en-NZ" sz="2000" i="1" dirty="0" smtClean="0"/>
              <a:t>Their Solution</a:t>
            </a:r>
            <a:r>
              <a:rPr lang="en-NZ" sz="2000" dirty="0" smtClean="0"/>
              <a:t> using your product base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0769072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It is about Open Source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22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015710"/>
            <a:ext cx="7896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The optimum result is a solution to a business problem</a:t>
            </a:r>
          </a:p>
          <a:p>
            <a:endParaRPr lang="en-N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Technology – such as open source – is the enabler</a:t>
            </a:r>
          </a:p>
          <a:p>
            <a:endParaRPr lang="en-N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Sell the solution and the technology will fall in line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3188392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A Sales Team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23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015710"/>
            <a:ext cx="7896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A sales team converts coffee and phone calls into signed deals</a:t>
            </a:r>
          </a:p>
          <a:p>
            <a:endParaRPr lang="en-N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 smtClean="0"/>
              <a:t>Needs </a:t>
            </a:r>
            <a:r>
              <a:rPr lang="en-NZ" sz="2000" b="1" dirty="0" smtClean="0"/>
              <a:t>discipline</a:t>
            </a:r>
            <a:r>
              <a:rPr lang="en-NZ" sz="2000" dirty="0" smtClean="0"/>
              <a:t>, </a:t>
            </a:r>
            <a:r>
              <a:rPr lang="en-NZ" sz="2000" b="1" dirty="0" smtClean="0"/>
              <a:t>direction</a:t>
            </a:r>
            <a:r>
              <a:rPr lang="en-NZ" sz="2000" dirty="0" smtClean="0"/>
              <a:t> and </a:t>
            </a:r>
            <a:r>
              <a:rPr lang="en-NZ" sz="2000" b="1" dirty="0" smtClean="0"/>
              <a:t>drive</a:t>
            </a:r>
          </a:p>
          <a:p>
            <a:endParaRPr lang="en-NZ" sz="2000" dirty="0" smtClean="0"/>
          </a:p>
          <a:p>
            <a:pPr marL="342900" indent="-342900">
              <a:buFont typeface="Arial"/>
              <a:buChar char="•"/>
            </a:pPr>
            <a:r>
              <a:rPr lang="en-NZ" sz="2000" dirty="0" smtClean="0"/>
              <a:t>Begins and maintains relationships with client organisations</a:t>
            </a:r>
          </a:p>
          <a:p>
            <a:pPr marL="342900" indent="-342900">
              <a:buFont typeface="Arial"/>
              <a:buChar char="•"/>
            </a:pPr>
            <a:endParaRPr lang="en-NZ" sz="2000" dirty="0"/>
          </a:p>
          <a:p>
            <a:pPr marL="342900" indent="-342900">
              <a:buFont typeface="Arial"/>
              <a:buChar char="•"/>
            </a:pPr>
            <a:r>
              <a:rPr lang="en-NZ" sz="2000" dirty="0" smtClean="0"/>
              <a:t>Rule #1 – ABC: Always Be Closing</a:t>
            </a:r>
          </a:p>
        </p:txBody>
      </p:sp>
    </p:spTree>
    <p:extLst>
      <p:ext uri="{BB962C8B-B14F-4D97-AF65-F5344CB8AC3E}">
        <p14:creationId xmlns:p14="http://schemas.microsoft.com/office/powerpoint/2010/main" val="38069252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A Sales Team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24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98800" y="1701800"/>
            <a:ext cx="2603500" cy="58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Director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69000" y="2921000"/>
            <a:ext cx="2603500" cy="58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Development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11500" y="2921000"/>
            <a:ext cx="2603500" cy="58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 Sales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7500" y="2921000"/>
            <a:ext cx="2603500" cy="58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 Management</a:t>
            </a:r>
            <a:endParaRPr lang="en-US" dirty="0"/>
          </a:p>
        </p:txBody>
      </p:sp>
      <p:cxnSp>
        <p:nvCxnSpPr>
          <p:cNvPr id="4" name="Straight Connector 3"/>
          <p:cNvCxnSpPr>
            <a:stCxn id="7" idx="0"/>
            <a:endCxn id="2" idx="2"/>
          </p:cNvCxnSpPr>
          <p:nvPr/>
        </p:nvCxnSpPr>
        <p:spPr>
          <a:xfrm flipH="1" flipV="1">
            <a:off x="4400550" y="2286000"/>
            <a:ext cx="127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8" idx="0"/>
            <a:endCxn id="2" idx="1"/>
          </p:cNvCxnSpPr>
          <p:nvPr/>
        </p:nvCxnSpPr>
        <p:spPr>
          <a:xfrm rot="5400000" flipH="1" flipV="1">
            <a:off x="1895475" y="1717675"/>
            <a:ext cx="927100" cy="147955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0"/>
            <a:endCxn id="2" idx="3"/>
          </p:cNvCxnSpPr>
          <p:nvPr/>
        </p:nvCxnSpPr>
        <p:spPr>
          <a:xfrm rot="16200000" flipV="1">
            <a:off x="6022975" y="1673225"/>
            <a:ext cx="927100" cy="156845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7500" y="3708400"/>
            <a:ext cx="2603500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Nurtures existing clients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New products and services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Monitors for support issues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11500" y="3708400"/>
            <a:ext cx="2603500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Creates solutions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Assists BD and AM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Provides pre-sales support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69000" y="3708400"/>
            <a:ext cx="2603500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Acquires new clients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Manages the contracts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Hands over to AM</a:t>
            </a:r>
          </a:p>
        </p:txBody>
      </p:sp>
    </p:spTree>
    <p:extLst>
      <p:ext uri="{BB962C8B-B14F-4D97-AF65-F5344CB8AC3E}">
        <p14:creationId xmlns:p14="http://schemas.microsoft.com/office/powerpoint/2010/main" val="38514080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Funding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25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015710"/>
            <a:ext cx="8048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Funding is allocated 12 – 18 months in advance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Your project is competing with many others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The ‘safe’ options will go ahead of ‘risky’ ones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08038171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Funding Thresholds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26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015710"/>
            <a:ext cx="8048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Australia – AU$80,000</a:t>
            </a:r>
          </a:p>
          <a:p>
            <a:pPr lvl="4"/>
            <a:r>
              <a:rPr lang="en-NZ" sz="2400" i="1" dirty="0" smtClean="0"/>
              <a:t>	Commonwealth Procurement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New Zealand – NZ$100,000</a:t>
            </a:r>
          </a:p>
          <a:p>
            <a:r>
              <a:rPr lang="en-NZ" sz="2400" i="1" dirty="0" smtClean="0"/>
              <a:t>	Mandatory Rules for Procurement</a:t>
            </a:r>
          </a:p>
        </p:txBody>
      </p:sp>
    </p:spTree>
    <p:extLst>
      <p:ext uri="{BB962C8B-B14F-4D97-AF65-F5344CB8AC3E}">
        <p14:creationId xmlns:p14="http://schemas.microsoft.com/office/powerpoint/2010/main" val="101594521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Due Process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27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015710"/>
            <a:ext cx="8048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Bureaucracy is accountability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The ‘Process’ is supreme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Know the ‘Process’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09249757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Due Process - Probity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28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015710"/>
            <a:ext cx="8048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Probity is about being decent and fair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Public funds need to be spent properly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Probity ensures the integrity of Due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i="1" dirty="0" err="1" smtClean="0"/>
              <a:t>Quis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custodiet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ipsos</a:t>
            </a:r>
            <a:r>
              <a:rPr lang="en-NZ" sz="2800" i="1" dirty="0" smtClean="0"/>
              <a:t> </a:t>
            </a:r>
            <a:r>
              <a:rPr lang="en-NZ" sz="2800" i="1" dirty="0" err="1" smtClean="0"/>
              <a:t>custodes</a:t>
            </a:r>
            <a:r>
              <a:rPr lang="en-NZ" sz="2800" i="1" dirty="0" smtClean="0"/>
              <a:t>?</a:t>
            </a:r>
            <a:endParaRPr lang="en-NZ" sz="2800" i="1" dirty="0"/>
          </a:p>
        </p:txBody>
      </p:sp>
    </p:spTree>
    <p:extLst>
      <p:ext uri="{BB962C8B-B14F-4D97-AF65-F5344CB8AC3E}">
        <p14:creationId xmlns:p14="http://schemas.microsoft.com/office/powerpoint/2010/main" val="314060570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Due Process - Stages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29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015710"/>
            <a:ext cx="8048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Expression of Interest, EOI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Request for Information, RFI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Request for Proposal or Tender, RFP</a:t>
            </a:r>
          </a:p>
          <a:p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Preferred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Signing of the Contract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78378394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7677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>
              <a:buNone/>
            </a:pPr>
            <a:r>
              <a:rPr lang="en" dirty="0" smtClean="0">
                <a:solidFill>
                  <a:srgbClr val="0664A2"/>
                </a:solidFill>
              </a:rPr>
              <a:t>A typical cross-section</a:t>
            </a:r>
            <a:endParaRPr lang="en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fld id="{98B2A9F0-5BA9-524C-8D82-FFC1A21CE571}" type="slidenum">
              <a:rPr lang="en" b="1" smtClean="0">
                <a:solidFill>
                  <a:srgbClr val="FFFFFF"/>
                </a:solidFill>
              </a:rPr>
              <a:t>3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4154" y="1729212"/>
            <a:ext cx="2716040" cy="552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MINISTER</a:t>
            </a: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154" y="2593048"/>
            <a:ext cx="2716040" cy="5522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SECRETARY</a:t>
            </a: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4154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EXECUTIVES</a:t>
            </a: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4154" y="4319261"/>
            <a:ext cx="2716040" cy="1112818"/>
          </a:xfrm>
          <a:prstGeom prst="roundRect">
            <a:avLst>
              <a:gd name="adj" fmla="val 586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 SERVANTS</a:t>
            </a: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59251" y="2480650"/>
            <a:ext cx="3883933" cy="3014803"/>
            <a:chOff x="6056768" y="2480650"/>
            <a:chExt cx="3883933" cy="3892990"/>
          </a:xfrm>
        </p:grpSpPr>
        <p:sp>
          <p:nvSpPr>
            <p:cNvPr id="4" name="Right Bracket 3"/>
            <p:cNvSpPr/>
            <p:nvPr/>
          </p:nvSpPr>
          <p:spPr>
            <a:xfrm>
              <a:off x="6056768" y="2480650"/>
              <a:ext cx="479834" cy="3892990"/>
            </a:xfrm>
            <a:prstGeom prst="rightBracket">
              <a:avLst>
                <a:gd name="adj" fmla="val 170597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36190" y="4102164"/>
              <a:ext cx="330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dirty="0" smtClean="0"/>
                <a:t>Department of Government</a:t>
              </a:r>
              <a:endParaRPr lang="en-NZ" sz="2000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34154" y="5743655"/>
            <a:ext cx="2716040" cy="531887"/>
          </a:xfrm>
          <a:prstGeom prst="roundRect">
            <a:avLst>
              <a:gd name="adj" fmla="val 586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SUPPLY CHAIN</a:t>
            </a: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458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740559"/>
            <a:ext cx="7677600" cy="67707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/>
            <a:r>
              <a:rPr lang="en-NZ" sz="3200" dirty="0" smtClean="0">
                <a:solidFill>
                  <a:srgbClr val="0664A2"/>
                </a:solidFill>
              </a:rPr>
              <a:t>Questions</a:t>
            </a:r>
            <a:endParaRPr lang="en-NZ" sz="3200" dirty="0">
              <a:solidFill>
                <a:srgbClr val="0664A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7286" y="872721"/>
            <a:ext cx="287931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?</a:t>
            </a:r>
            <a:endParaRPr lang="en-US" sz="3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07697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31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015710"/>
            <a:ext cx="8048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Please evaluate this session</a:t>
            </a:r>
          </a:p>
          <a:p>
            <a:pPr algn="ctr"/>
            <a:r>
              <a:rPr lang="en-NZ" sz="3200" dirty="0" smtClean="0">
                <a:solidFill>
                  <a:schemeClr val="accent1">
                    <a:lumMod val="75000"/>
                  </a:schemeClr>
                </a:solidFill>
              </a:rPr>
              <a:t>sydney2013.drupal.org/node/123</a:t>
            </a:r>
            <a:endParaRPr lang="en-NZ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NZ" sz="2800" dirty="0" smtClean="0"/>
          </a:p>
          <a:p>
            <a:endParaRPr lang="en-NZ" sz="2800" dirty="0" smtClean="0"/>
          </a:p>
          <a:p>
            <a:pPr algn="ctr"/>
            <a:r>
              <a:rPr lang="en-NZ" sz="2400" dirty="0" smtClean="0"/>
              <a:t>Contact me</a:t>
            </a:r>
            <a:endParaRPr lang="en-NZ" sz="2400" dirty="0"/>
          </a:p>
          <a:p>
            <a:pPr algn="ctr"/>
            <a:r>
              <a:rPr lang="en-NZ" sz="3200" dirty="0" smtClean="0">
                <a:solidFill>
                  <a:schemeClr val="accent1">
                    <a:lumMod val="75000"/>
                  </a:schemeClr>
                </a:solidFill>
              </a:rPr>
              <a:t>www.davidcalculli.com/contact</a:t>
            </a:r>
            <a:r>
              <a:rPr lang="en-NZ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NZ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en-NZ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NZ" sz="3200" dirty="0" smtClean="0">
                <a:solidFill>
                  <a:schemeClr val="accent1">
                    <a:lumMod val="75000"/>
                  </a:schemeClr>
                </a:solidFill>
              </a:rPr>
              <a:t> @</a:t>
            </a:r>
            <a:r>
              <a:rPr lang="en-NZ" sz="3200" dirty="0" err="1" smtClean="0">
                <a:solidFill>
                  <a:schemeClr val="accent1">
                    <a:lumMod val="75000"/>
                  </a:schemeClr>
                </a:solidFill>
              </a:rPr>
              <a:t>davidcalculli</a:t>
            </a:r>
            <a:endParaRPr lang="en-NZ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71114577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15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7677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>
              <a:buNone/>
            </a:pPr>
            <a:r>
              <a:rPr lang="en" dirty="0" smtClean="0">
                <a:solidFill>
                  <a:srgbClr val="0664A2"/>
                </a:solidFill>
              </a:rPr>
              <a:t>The Minister</a:t>
            </a:r>
            <a:endParaRPr lang="en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fld id="{98B2A9F0-5BA9-524C-8D82-FFC1A21CE571}" type="slidenum">
              <a:rPr lang="en" b="1" smtClean="0">
                <a:solidFill>
                  <a:srgbClr val="FFFFFF"/>
                </a:solidFill>
              </a:rPr>
              <a:t>4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4154" y="1729212"/>
            <a:ext cx="2716040" cy="552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MINISTER</a:t>
            </a: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154" y="2593048"/>
            <a:ext cx="2716040" cy="55226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SECRETARY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4154" y="3456885"/>
            <a:ext cx="2716040" cy="5508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EXECUTIVES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4154" y="4319261"/>
            <a:ext cx="2716040" cy="1112818"/>
          </a:xfrm>
          <a:prstGeom prst="roundRect">
            <a:avLst>
              <a:gd name="adj" fmla="val 5861"/>
            </a:avLst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PUBLIC SERVANTS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4154" y="5743655"/>
            <a:ext cx="2716040" cy="531887"/>
          </a:xfrm>
          <a:prstGeom prst="roundRect">
            <a:avLst>
              <a:gd name="adj" fmla="val 5861"/>
            </a:avLst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SUPPLY CHAIN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2577" y="1747313"/>
            <a:ext cx="4361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Elected by the Public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Administers a Portfolio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Promotes </a:t>
            </a:r>
            <a:r>
              <a:rPr lang="en-NZ" sz="2400" i="1" dirty="0" smtClean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9510642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7677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>
              <a:buNone/>
            </a:pPr>
            <a:r>
              <a:rPr lang="en" dirty="0" smtClean="0">
                <a:solidFill>
                  <a:srgbClr val="0664A2"/>
                </a:solidFill>
              </a:rPr>
              <a:t>The Secretary</a:t>
            </a:r>
            <a:endParaRPr lang="en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fld id="{98B2A9F0-5BA9-524C-8D82-FFC1A21CE571}" type="slidenum">
              <a:rPr lang="en" b="1" smtClean="0">
                <a:solidFill>
                  <a:srgbClr val="FFFFFF"/>
                </a:solidFill>
              </a:rPr>
              <a:t>5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4154" y="1729212"/>
            <a:ext cx="2716040" cy="55226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MINISTER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154" y="2593048"/>
            <a:ext cx="2716040" cy="5522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SECRETARY</a:t>
            </a: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4154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EXECUTIVES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4154" y="4319261"/>
            <a:ext cx="2716040" cy="1112818"/>
          </a:xfrm>
          <a:prstGeom prst="roundRect">
            <a:avLst>
              <a:gd name="adj" fmla="val 5861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PUBLIC SERVANTS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4154" y="5743655"/>
            <a:ext cx="2716040" cy="531887"/>
          </a:xfrm>
          <a:prstGeom prst="roundRect">
            <a:avLst>
              <a:gd name="adj" fmla="val 5861"/>
            </a:avLst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SUPPLY CHAIN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2577" y="1747313"/>
            <a:ext cx="4361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Appointed for a fixed term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Reports to the Minister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Delivers </a:t>
            </a:r>
            <a:r>
              <a:rPr lang="en-NZ" sz="2400" i="1" dirty="0" smtClean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43326303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7677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>
              <a:buNone/>
            </a:pPr>
            <a:r>
              <a:rPr lang="en" dirty="0" smtClean="0">
                <a:solidFill>
                  <a:srgbClr val="0664A2"/>
                </a:solidFill>
              </a:rPr>
              <a:t>The Executives</a:t>
            </a:r>
            <a:endParaRPr lang="en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fld id="{98B2A9F0-5BA9-524C-8D82-FFC1A21CE571}" type="slidenum">
              <a:rPr lang="en" b="1" smtClean="0">
                <a:solidFill>
                  <a:srgbClr val="FFFFFF"/>
                </a:solidFill>
              </a:rPr>
              <a:t>6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4154" y="1729212"/>
            <a:ext cx="2716040" cy="55226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MINISTER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154" y="2593048"/>
            <a:ext cx="2716040" cy="55226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SECRETARY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4154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EXECUTIVES</a:t>
            </a: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4154" y="4319261"/>
            <a:ext cx="2716040" cy="1112818"/>
          </a:xfrm>
          <a:prstGeom prst="roundRect">
            <a:avLst>
              <a:gd name="adj" fmla="val 5861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PUBLIC</a:t>
            </a:r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SERVANTS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4154" y="5743655"/>
            <a:ext cx="2716040" cy="531887"/>
          </a:xfrm>
          <a:prstGeom prst="roundRect">
            <a:avLst>
              <a:gd name="adj" fmla="val 5861"/>
            </a:avLst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SUPPLY CHAIN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2577" y="1747313"/>
            <a:ext cx="48280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Manage daily operations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Create budgets and resources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Deliver </a:t>
            </a:r>
            <a:r>
              <a:rPr lang="en-NZ" sz="2400" i="1" dirty="0" smtClean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262102237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7677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>
              <a:buNone/>
            </a:pPr>
            <a:r>
              <a:rPr lang="en" dirty="0" smtClean="0">
                <a:solidFill>
                  <a:srgbClr val="0664A2"/>
                </a:solidFill>
              </a:rPr>
              <a:t>The Public Servants</a:t>
            </a:r>
            <a:endParaRPr lang="en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fld id="{98B2A9F0-5BA9-524C-8D82-FFC1A21CE571}" type="slidenum">
              <a:rPr lang="en" b="1" smtClean="0">
                <a:solidFill>
                  <a:srgbClr val="FFFFFF"/>
                </a:solidFill>
              </a:rPr>
              <a:t>7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4154" y="1729212"/>
            <a:ext cx="2716040" cy="55226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MINISTER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154" y="2593048"/>
            <a:ext cx="2716040" cy="55226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SECRETARY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4154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EXECUTIVES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4154" y="4319261"/>
            <a:ext cx="2716040" cy="1112818"/>
          </a:xfrm>
          <a:prstGeom prst="roundRect">
            <a:avLst>
              <a:gd name="adj" fmla="val 586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 SERVANTS</a:t>
            </a: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4154" y="5743655"/>
            <a:ext cx="2716040" cy="531887"/>
          </a:xfrm>
          <a:prstGeom prst="roundRect">
            <a:avLst>
              <a:gd name="adj" fmla="val 5861"/>
            </a:avLst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SUPPLY CHAIN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2577" y="1747313"/>
            <a:ext cx="4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Perform daily operations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Consume budgeted resources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Work towards an </a:t>
            </a:r>
            <a:r>
              <a:rPr lang="en-NZ" sz="2400" i="1" dirty="0" smtClean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2786578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7677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>
              <a:buNone/>
            </a:pPr>
            <a:r>
              <a:rPr lang="en" dirty="0" smtClean="0">
                <a:solidFill>
                  <a:srgbClr val="0664A2"/>
                </a:solidFill>
              </a:rPr>
              <a:t>The Supply Chain</a:t>
            </a:r>
            <a:endParaRPr lang="en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fld id="{98B2A9F0-5BA9-524C-8D82-FFC1A21CE571}" type="slidenum">
              <a:rPr lang="en" b="1" smtClean="0">
                <a:solidFill>
                  <a:srgbClr val="FFFFFF"/>
                </a:solidFill>
              </a:rPr>
              <a:t>8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4154" y="1729212"/>
            <a:ext cx="2716040" cy="55226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MINISTER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154" y="2593048"/>
            <a:ext cx="2716040" cy="55226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SECRETARY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4154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EXECUTIVES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4154" y="4319261"/>
            <a:ext cx="2716040" cy="1112818"/>
          </a:xfrm>
          <a:prstGeom prst="roundRect">
            <a:avLst>
              <a:gd name="adj" fmla="val 5861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rPr>
              <a:t>PUBLIC SERVANTS</a:t>
            </a:r>
            <a:endParaRPr lang="en-NZ" sz="1800" dirty="0">
              <a:solidFill>
                <a:schemeClr val="tx1">
                  <a:lumMod val="85000"/>
                  <a:lumOff val="15000"/>
                  <a:alpha val="2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4154" y="5743655"/>
            <a:ext cx="2716040" cy="531887"/>
          </a:xfrm>
          <a:prstGeom prst="roundRect">
            <a:avLst>
              <a:gd name="adj" fmla="val 586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SUPPLY CHAIN</a:t>
            </a: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2577" y="1747313"/>
            <a:ext cx="4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Private Suppliers of G&amp;S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Other Public Organisations 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NZ" sz="2400" dirty="0" smtClean="0"/>
              <a:t>Vendors</a:t>
            </a:r>
            <a:endParaRPr lang="en-N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66948191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7677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indent="0">
              <a:buNone/>
            </a:pPr>
            <a:r>
              <a:rPr lang="en" dirty="0" smtClean="0">
                <a:solidFill>
                  <a:srgbClr val="0664A2"/>
                </a:solidFill>
              </a:rPr>
              <a:t>Thinking of levels</a:t>
            </a:r>
            <a:endParaRPr lang="en" dirty="0">
              <a:solidFill>
                <a:srgbClr val="0664A2"/>
              </a:solidFill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8353865" y="6296625"/>
            <a:ext cx="796199" cy="400079"/>
          </a:xfrm>
          <a:prstGeom prst="rect">
            <a:avLst/>
          </a:prstGeom>
          <a:solidFill>
            <a:srgbClr val="F19E28"/>
          </a:solidFill>
        </p:spPr>
        <p:txBody>
          <a:bodyPr lIns="91425" tIns="91425" rIns="91425" bIns="91425" anchor="t" anchorCtr="0">
            <a:spAutoFit/>
          </a:bodyPr>
          <a:lstStyle/>
          <a:p>
            <a:fld id="{98B2A9F0-5BA9-524C-8D82-FFC1A21CE571}" type="slidenum">
              <a:rPr lang="en" b="1" smtClean="0">
                <a:solidFill>
                  <a:srgbClr val="FFFFFF"/>
                </a:solidFill>
              </a:rPr>
              <a:pPr/>
              <a:t>9</a:t>
            </a:fld>
            <a:endParaRPr lang="en" b="1" dirty="0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64320" y="1729211"/>
            <a:ext cx="2716040" cy="1416098"/>
          </a:xfrm>
          <a:prstGeom prst="roundRect">
            <a:avLst>
              <a:gd name="adj" fmla="val 57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Political Level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64320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Executive Level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64320" y="4319260"/>
            <a:ext cx="2716040" cy="1956281"/>
          </a:xfrm>
          <a:prstGeom prst="roundRect">
            <a:avLst>
              <a:gd name="adj" fmla="val 586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Operational Level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3250194" y="2005343"/>
            <a:ext cx="614126" cy="43191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3250194" y="2437260"/>
            <a:ext cx="614126" cy="43191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3250194" y="4875670"/>
            <a:ext cx="614126" cy="4217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3250194" y="5297401"/>
            <a:ext cx="614126" cy="7121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50194" y="3732285"/>
            <a:ext cx="6141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03" y="1718579"/>
            <a:ext cx="2737341" cy="45723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4154" y="1729212"/>
            <a:ext cx="2716040" cy="552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MINISTER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154" y="2593048"/>
            <a:ext cx="2716040" cy="5522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SECRETARY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4154" y="3456885"/>
            <a:ext cx="2716040" cy="550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EXECUTIVES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4154" y="4319261"/>
            <a:ext cx="2716040" cy="1112818"/>
          </a:xfrm>
          <a:prstGeom prst="roundRect">
            <a:avLst>
              <a:gd name="adj" fmla="val 586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PUBLIC SERVANTS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4154" y="5743655"/>
            <a:ext cx="2716040" cy="531887"/>
          </a:xfrm>
          <a:prstGeom prst="roundRect">
            <a:avLst>
              <a:gd name="adj" fmla="val 586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SUPPLY CHAIN</a:t>
            </a:r>
            <a:endParaRPr lang="en-N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9323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" grpId="0" animBg="1"/>
      <p:bldP spid="8" grpId="0" animBg="1"/>
      <p:bldP spid="9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699</Words>
  <Application>Microsoft Macintosh PowerPoint</Application>
  <PresentationFormat>On-screen Show (4:3)</PresentationFormat>
  <Paragraphs>245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/>
      <vt:lpstr>Collaborating with the Public Sector</vt:lpstr>
      <vt:lpstr>WHOIS</vt:lpstr>
      <vt:lpstr>A typical cross-section</vt:lpstr>
      <vt:lpstr>The Minister</vt:lpstr>
      <vt:lpstr>The Secretary</vt:lpstr>
      <vt:lpstr>The Executives</vt:lpstr>
      <vt:lpstr>The Public Servants</vt:lpstr>
      <vt:lpstr>The Supply Chain</vt:lpstr>
      <vt:lpstr>Thinking of levels</vt:lpstr>
      <vt:lpstr>PowerPoint Presentation</vt:lpstr>
      <vt:lpstr>Thinking of levels</vt:lpstr>
      <vt:lpstr>When Outcomes don’t match Outputs</vt:lpstr>
      <vt:lpstr>Enterprise Architecture</vt:lpstr>
      <vt:lpstr>Enterprise Architecture</vt:lpstr>
      <vt:lpstr>TOGAF definition of Enterprise Architecture</vt:lpstr>
      <vt:lpstr>The Big Four ‘Innovative’ Outcomes</vt:lpstr>
      <vt:lpstr>PowerPoint Presentation</vt:lpstr>
      <vt:lpstr>PowerPoint Presentation</vt:lpstr>
      <vt:lpstr>It’s not about Open Source</vt:lpstr>
      <vt:lpstr>It’s not about Open Source</vt:lpstr>
      <vt:lpstr>It is about Open Source</vt:lpstr>
      <vt:lpstr>It is about Open Source</vt:lpstr>
      <vt:lpstr>A Sales Team</vt:lpstr>
      <vt:lpstr>A Sales Team</vt:lpstr>
      <vt:lpstr>Funding</vt:lpstr>
      <vt:lpstr>Funding Thresholds</vt:lpstr>
      <vt:lpstr>Due Process</vt:lpstr>
      <vt:lpstr>Due Process - Probity</vt:lpstr>
      <vt:lpstr>Due Process - Stages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Collaborating with the Public Sector</dc:title>
  <dc:creator>David</dc:creator>
  <cp:lastModifiedBy>David Calculli</cp:lastModifiedBy>
  <cp:revision>83</cp:revision>
  <cp:lastPrinted>2013-02-04T22:47:05Z</cp:lastPrinted>
  <dcterms:modified xsi:type="dcterms:W3CDTF">2013-02-08T02:54:28Z</dcterms:modified>
</cp:coreProperties>
</file>